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  <p:embeddedFont>
      <p:font typeface="Averag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758ccec6b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8758ccec6b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8af24cfda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8af24cfda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AutoNum type="arabicPeriod"/>
            </a:pPr>
            <a:r>
              <a:rPr lang="en-GB" sz="1200">
                <a:solidFill>
                  <a:srgbClr val="C9D1D9"/>
                </a:solidFill>
                <a:highlight>
                  <a:srgbClr val="0D1117"/>
                </a:highlight>
              </a:rPr>
              <a:t>A standard login screen to validate admin credentials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AutoNum type="arabicPeriod"/>
            </a:pPr>
            <a:r>
              <a:rPr lang="en-GB" sz="1200">
                <a:solidFill>
                  <a:srgbClr val="C9D1D9"/>
                </a:solidFill>
                <a:highlight>
                  <a:srgbClr val="0D1117"/>
                </a:highlight>
              </a:rPr>
              <a:t>Screen for admin operations menu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AutoNum type="arabicPeriod"/>
            </a:pPr>
            <a:r>
              <a:rPr lang="en-GB" sz="1200">
                <a:solidFill>
                  <a:srgbClr val="C9D1D9"/>
                </a:solidFill>
                <a:highlight>
                  <a:srgbClr val="0D1117"/>
                </a:highlight>
              </a:rPr>
              <a:t>Screen for display customers details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AutoNum type="arabicPeriod"/>
            </a:pPr>
            <a:r>
              <a:rPr lang="en-GB" sz="1200">
                <a:solidFill>
                  <a:srgbClr val="C9D1D9"/>
                </a:solidFill>
                <a:highlight>
                  <a:srgbClr val="0D1117"/>
                </a:highlight>
              </a:rPr>
              <a:t>Screen for Display Branch Details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AutoNum type="arabicPeriod"/>
            </a:pPr>
            <a:r>
              <a:rPr lang="en-GB" sz="1200">
                <a:solidFill>
                  <a:srgbClr val="C9D1D9"/>
                </a:solidFill>
                <a:highlight>
                  <a:srgbClr val="0D1117"/>
                </a:highlight>
              </a:rPr>
              <a:t>Screen for admin to add or open customer account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AutoNum type="arabicPeriod"/>
            </a:pPr>
            <a:r>
              <a:rPr lang="en-GB" sz="1200">
                <a:solidFill>
                  <a:srgbClr val="C9D1D9"/>
                </a:solidFill>
                <a:highlight>
                  <a:srgbClr val="0D1117"/>
                </a:highlight>
              </a:rPr>
              <a:t>Screen for admin to add or create a branch details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8758ccec6b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8758ccec6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8758ccec6b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8758ccec6b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196675" y="1198050"/>
            <a:ext cx="5031900" cy="26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/>
              <a:t>Global Bank Admin Management Application</a:t>
            </a:r>
            <a:endParaRPr sz="39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435250" y="3627825"/>
            <a:ext cx="3593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 Java, </a:t>
            </a:r>
            <a:r>
              <a:rPr lang="en-GB"/>
              <a:t>Spring Boot</a:t>
            </a:r>
            <a:r>
              <a:rPr lang="en-GB"/>
              <a:t>, MySQL and React JS based CRUD Application.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26"/>
          <p:cNvGrpSpPr/>
          <p:nvPr/>
        </p:nvGrpSpPr>
        <p:grpSpPr>
          <a:xfrm>
            <a:off x="289047" y="1640625"/>
            <a:ext cx="3919350" cy="3001199"/>
            <a:chOff x="3553042" y="1657806"/>
            <a:chExt cx="3461100" cy="2671532"/>
          </a:xfrm>
        </p:grpSpPr>
        <p:sp>
          <p:nvSpPr>
            <p:cNvPr id="330" name="Google Shape;330;p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26"/>
          <p:cNvGrpSpPr/>
          <p:nvPr/>
        </p:nvGrpSpPr>
        <p:grpSpPr>
          <a:xfrm>
            <a:off x="4854587" y="1640621"/>
            <a:ext cx="3987187" cy="3001199"/>
            <a:chOff x="3553042" y="1657806"/>
            <a:chExt cx="3461100" cy="2671532"/>
          </a:xfrm>
        </p:grpSpPr>
        <p:sp>
          <p:nvSpPr>
            <p:cNvPr id="339" name="Google Shape;339;p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7" name="Google Shape;3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500" y="1814649"/>
            <a:ext cx="3919351" cy="191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62" y="1738925"/>
            <a:ext cx="3876725" cy="20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6"/>
          <p:cNvSpPr txBox="1"/>
          <p:nvPr>
            <p:ph type="title"/>
          </p:nvPr>
        </p:nvSpPr>
        <p:spPr>
          <a:xfrm>
            <a:off x="1087400" y="31042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UI and Workflow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"/>
          <p:cNvSpPr txBox="1"/>
          <p:nvPr>
            <p:ph type="title"/>
          </p:nvPr>
        </p:nvSpPr>
        <p:spPr>
          <a:xfrm>
            <a:off x="3362700" y="2148325"/>
            <a:ext cx="24186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Thank you!</a:t>
            </a:r>
            <a:endParaRPr sz="2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4300" y="946100"/>
            <a:ext cx="203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Contents</a:t>
            </a:r>
            <a:endParaRPr sz="3000"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Overview</a:t>
            </a:r>
            <a:endParaRPr sz="15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Functionalities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Technology Stack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Database Schema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301" y="37043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UI and Workflow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title"/>
          </p:nvPr>
        </p:nvSpPr>
        <p:spPr>
          <a:xfrm>
            <a:off x="1297500" y="478775"/>
            <a:ext cx="70389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Overview</a:t>
            </a:r>
            <a:endParaRPr/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1177650" y="1160825"/>
            <a:ext cx="7278600" cy="3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Global Bank application allows admin to log in and performs admin-related activities. This application will allow performing the below operations: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AutoNum type="arabicPeriod"/>
            </a:pPr>
            <a:r>
              <a:rPr lang="en-GB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Admin can be able to delete any customer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AutoNum type="arabicPeriod"/>
            </a:pPr>
            <a:r>
              <a:rPr lang="en-GB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Admin can be able to add branch details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AutoNum type="arabicPeriod"/>
            </a:pPr>
            <a:r>
              <a:rPr lang="en-GB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Admin can be able to delete branch details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AutoNum type="arabicPeriod"/>
            </a:pPr>
            <a:r>
              <a:rPr lang="en-GB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Admin can be able to open an account for registered customer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AutoNum type="arabicPeriod"/>
            </a:pPr>
            <a:r>
              <a:rPr lang="en-GB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Admin can be able to close an account for registered customers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AutoNum type="arabicPeriod"/>
            </a:pPr>
            <a:r>
              <a:rPr lang="en-GB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Display all customers details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AutoNum type="arabicPeriod"/>
            </a:pPr>
            <a:r>
              <a:rPr lang="en-GB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Displays all branch related details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Functionalities</a:t>
            </a:r>
            <a:endParaRPr/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1878300" y="1429700"/>
            <a:ext cx="5877300" cy="28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❏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A standard login screen to validate admin credentials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❏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Screen for admin operations menu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❏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Screen for display customers details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❏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Screen for Display Branch Details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❏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Screen for admin to add or open customer account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❏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Screen for admin to add or create a branch details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35025" y="29140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Tech Stack</a:t>
            </a:r>
            <a:endParaRPr sz="2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58" name="Google Shape;258;p21"/>
          <p:cNvPicPr preferRelativeResize="0"/>
          <p:nvPr/>
        </p:nvPicPr>
        <p:blipFill rotWithShape="1">
          <a:blip r:embed="rId3">
            <a:alphaModFix/>
          </a:blip>
          <a:srcRect b="22458" l="10349" r="9854" t="13883"/>
          <a:stretch/>
        </p:blipFill>
        <p:spPr>
          <a:xfrm>
            <a:off x="3648263" y="3319412"/>
            <a:ext cx="1988675" cy="8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75" y="3464350"/>
            <a:ext cx="2367490" cy="5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8650" y="1583763"/>
            <a:ext cx="2667925" cy="11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1"/>
          <p:cNvPicPr preferRelativeResize="0"/>
          <p:nvPr/>
        </p:nvPicPr>
        <p:blipFill rotWithShape="1">
          <a:blip r:embed="rId6">
            <a:alphaModFix/>
          </a:blip>
          <a:srcRect b="0" l="18350" r="18914" t="0"/>
          <a:stretch/>
        </p:blipFill>
        <p:spPr>
          <a:xfrm>
            <a:off x="6929313" y="2983900"/>
            <a:ext cx="1488900" cy="15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2723" y="1521750"/>
            <a:ext cx="2582075" cy="13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5188" y="1583763"/>
            <a:ext cx="2258453" cy="11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idx="2" type="title"/>
          </p:nvPr>
        </p:nvSpPr>
        <p:spPr>
          <a:xfrm>
            <a:off x="3247725" y="293875"/>
            <a:ext cx="27327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Database </a:t>
            </a:r>
            <a:r>
              <a:rPr lang="en-GB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Schema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69" name="Google Shape;269;p22"/>
          <p:cNvPicPr preferRelativeResize="0"/>
          <p:nvPr/>
        </p:nvPicPr>
        <p:blipFill rotWithShape="1">
          <a:blip r:embed="rId3">
            <a:alphaModFix/>
          </a:blip>
          <a:srcRect b="8566" l="0" r="14915" t="20045"/>
          <a:stretch/>
        </p:blipFill>
        <p:spPr>
          <a:xfrm>
            <a:off x="1951663" y="968275"/>
            <a:ext cx="5324825" cy="37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>
            <p:ph idx="2" type="title"/>
          </p:nvPr>
        </p:nvSpPr>
        <p:spPr>
          <a:xfrm>
            <a:off x="3510975" y="293875"/>
            <a:ext cx="25458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UI and  </a:t>
            </a:r>
            <a:r>
              <a:rPr lang="en-GB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Workflow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75" name="Google Shape;275;p23"/>
          <p:cNvGrpSpPr/>
          <p:nvPr/>
        </p:nvGrpSpPr>
        <p:grpSpPr>
          <a:xfrm>
            <a:off x="2023568" y="968195"/>
            <a:ext cx="5185766" cy="3929022"/>
            <a:chOff x="3553042" y="1657806"/>
            <a:chExt cx="3461100" cy="2671532"/>
          </a:xfrm>
        </p:grpSpPr>
        <p:sp>
          <p:nvSpPr>
            <p:cNvPr id="276" name="Google Shape;276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4" name="Google Shape;284;p23"/>
          <p:cNvPicPr preferRelativeResize="0"/>
          <p:nvPr/>
        </p:nvPicPr>
        <p:blipFill rotWithShape="1">
          <a:blip r:embed="rId3">
            <a:alphaModFix/>
          </a:blip>
          <a:srcRect b="0" l="3522" r="3781" t="0"/>
          <a:stretch/>
        </p:blipFill>
        <p:spPr>
          <a:xfrm>
            <a:off x="2122886" y="1112958"/>
            <a:ext cx="4987237" cy="2712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"/>
          <p:cNvSpPr txBox="1"/>
          <p:nvPr>
            <p:ph type="title"/>
          </p:nvPr>
        </p:nvSpPr>
        <p:spPr>
          <a:xfrm>
            <a:off x="1087400" y="31042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UI and Workflow</a:t>
            </a:r>
            <a:endParaRPr/>
          </a:p>
        </p:txBody>
      </p:sp>
      <p:grpSp>
        <p:nvGrpSpPr>
          <p:cNvPr id="290" name="Google Shape;290;p24"/>
          <p:cNvGrpSpPr/>
          <p:nvPr/>
        </p:nvGrpSpPr>
        <p:grpSpPr>
          <a:xfrm>
            <a:off x="2323330" y="1037840"/>
            <a:ext cx="4497353" cy="3596149"/>
            <a:chOff x="3553042" y="1657806"/>
            <a:chExt cx="3461100" cy="2671532"/>
          </a:xfrm>
        </p:grpSpPr>
        <p:sp>
          <p:nvSpPr>
            <p:cNvPr id="291" name="Google Shape;291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9" name="Google Shape;299;p24"/>
          <p:cNvPicPr preferRelativeResize="0"/>
          <p:nvPr/>
        </p:nvPicPr>
        <p:blipFill rotWithShape="1">
          <a:blip r:embed="rId3">
            <a:alphaModFix/>
          </a:blip>
          <a:srcRect b="2610" l="5808" r="4961" t="0"/>
          <a:stretch/>
        </p:blipFill>
        <p:spPr>
          <a:xfrm>
            <a:off x="2390202" y="1094599"/>
            <a:ext cx="4372598" cy="2592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5"/>
          <p:cNvGrpSpPr/>
          <p:nvPr/>
        </p:nvGrpSpPr>
        <p:grpSpPr>
          <a:xfrm>
            <a:off x="280547" y="1654025"/>
            <a:ext cx="3919350" cy="3001199"/>
            <a:chOff x="3553042" y="1657806"/>
            <a:chExt cx="3461100" cy="2671532"/>
          </a:xfrm>
        </p:grpSpPr>
        <p:sp>
          <p:nvSpPr>
            <p:cNvPr id="305" name="Google Shape;305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" name="Google Shape;313;p25"/>
          <p:cNvGrpSpPr/>
          <p:nvPr/>
        </p:nvGrpSpPr>
        <p:grpSpPr>
          <a:xfrm>
            <a:off x="4863087" y="1654021"/>
            <a:ext cx="3987187" cy="3001199"/>
            <a:chOff x="3553042" y="1657806"/>
            <a:chExt cx="3461100" cy="2671532"/>
          </a:xfrm>
        </p:grpSpPr>
        <p:sp>
          <p:nvSpPr>
            <p:cNvPr id="314" name="Google Shape;314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2" name="Google Shape;322;p25"/>
          <p:cNvPicPr preferRelativeResize="0"/>
          <p:nvPr/>
        </p:nvPicPr>
        <p:blipFill rotWithShape="1">
          <a:blip r:embed="rId3">
            <a:alphaModFix/>
          </a:blip>
          <a:srcRect b="0" l="3448" r="4334" t="0"/>
          <a:stretch/>
        </p:blipFill>
        <p:spPr>
          <a:xfrm>
            <a:off x="314900" y="1701450"/>
            <a:ext cx="3842524" cy="216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000" y="1828006"/>
            <a:ext cx="3919350" cy="191068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5"/>
          <p:cNvSpPr txBox="1"/>
          <p:nvPr>
            <p:ph type="title"/>
          </p:nvPr>
        </p:nvSpPr>
        <p:spPr>
          <a:xfrm>
            <a:off x="1087400" y="31042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UI and Workflow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